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1" r:id="rId4"/>
  </p:sldMasterIdLst>
  <p:notesMasterIdLst>
    <p:notesMasterId r:id="rId15"/>
  </p:notesMasterIdLst>
  <p:sldIdLst>
    <p:sldId id="257" r:id="rId5"/>
    <p:sldId id="316" r:id="rId6"/>
    <p:sldId id="336" r:id="rId7"/>
    <p:sldId id="341" r:id="rId8"/>
    <p:sldId id="345" r:id="rId9"/>
    <p:sldId id="348" r:id="rId10"/>
    <p:sldId id="349" r:id="rId11"/>
    <p:sldId id="340" r:id="rId12"/>
    <p:sldId id="344" r:id="rId13"/>
    <p:sldId id="332"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17 James Elkington" initials="1E" lastIdx="1" clrIdx="0">
    <p:extLst>
      <p:ext uri="{19B8F6BF-5375-455C-9EA6-DF929625EA0E}">
        <p15:presenceInfo xmlns:p15="http://schemas.microsoft.com/office/powerpoint/2012/main" userId="S::117223@combertonvc.org::ac3e9f07-1a76-44e0-8cc8-ba14a053f33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3792" autoAdjust="0"/>
  </p:normalViewPr>
  <p:slideViewPr>
    <p:cSldViewPr snapToGrid="0">
      <p:cViewPr varScale="1">
        <p:scale>
          <a:sx n="65" d="100"/>
          <a:sy n="65" d="100"/>
        </p:scale>
        <p:origin x="152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riam Segal" userId="e3f48041-0cc7-4280-be74-7e05e71cffc6" providerId="ADAL" clId="{8FA0D044-6A1B-4EA6-BC98-BA2C21608E2A}"/>
    <pc:docChg chg="delSld">
      <pc:chgData name="Miriam Segal" userId="e3f48041-0cc7-4280-be74-7e05e71cffc6" providerId="ADAL" clId="{8FA0D044-6A1B-4EA6-BC98-BA2C21608E2A}" dt="2025-03-11T15:24:15.172" v="5" actId="47"/>
      <pc:docMkLst>
        <pc:docMk/>
      </pc:docMkLst>
      <pc:sldChg chg="del">
        <pc:chgData name="Miriam Segal" userId="e3f48041-0cc7-4280-be74-7e05e71cffc6" providerId="ADAL" clId="{8FA0D044-6A1B-4EA6-BC98-BA2C21608E2A}" dt="2025-03-11T15:24:06.302" v="2" actId="47"/>
        <pc:sldMkLst>
          <pc:docMk/>
          <pc:sldMk cId="4083358446" sldId="268"/>
        </pc:sldMkLst>
      </pc:sldChg>
      <pc:sldChg chg="del">
        <pc:chgData name="Miriam Segal" userId="e3f48041-0cc7-4280-be74-7e05e71cffc6" providerId="ADAL" clId="{8FA0D044-6A1B-4EA6-BC98-BA2C21608E2A}" dt="2025-03-11T15:24:11.333" v="4" actId="47"/>
        <pc:sldMkLst>
          <pc:docMk/>
          <pc:sldMk cId="1770140935" sldId="317"/>
        </pc:sldMkLst>
      </pc:sldChg>
      <pc:sldChg chg="del">
        <pc:chgData name="Miriam Segal" userId="e3f48041-0cc7-4280-be74-7e05e71cffc6" providerId="ADAL" clId="{8FA0D044-6A1B-4EA6-BC98-BA2C21608E2A}" dt="2025-03-11T15:24:05.670" v="1" actId="47"/>
        <pc:sldMkLst>
          <pc:docMk/>
          <pc:sldMk cId="2162017760" sldId="329"/>
        </pc:sldMkLst>
      </pc:sldChg>
      <pc:sldChg chg="del">
        <pc:chgData name="Miriam Segal" userId="e3f48041-0cc7-4280-be74-7e05e71cffc6" providerId="ADAL" clId="{8FA0D044-6A1B-4EA6-BC98-BA2C21608E2A}" dt="2025-03-11T15:24:09.846" v="3" actId="47"/>
        <pc:sldMkLst>
          <pc:docMk/>
          <pc:sldMk cId="4122796331" sldId="331"/>
        </pc:sldMkLst>
      </pc:sldChg>
      <pc:sldChg chg="del">
        <pc:chgData name="Miriam Segal" userId="e3f48041-0cc7-4280-be74-7e05e71cffc6" providerId="ADAL" clId="{8FA0D044-6A1B-4EA6-BC98-BA2C21608E2A}" dt="2025-03-11T15:24:15.172" v="5" actId="47"/>
        <pc:sldMkLst>
          <pc:docMk/>
          <pc:sldMk cId="2791941163" sldId="335"/>
        </pc:sldMkLst>
      </pc:sldChg>
      <pc:sldChg chg="del">
        <pc:chgData name="Miriam Segal" userId="e3f48041-0cc7-4280-be74-7e05e71cffc6" providerId="ADAL" clId="{8FA0D044-6A1B-4EA6-BC98-BA2C21608E2A}" dt="2025-03-11T15:22:55.056" v="0" actId="47"/>
        <pc:sldMkLst>
          <pc:docMk/>
          <pc:sldMk cId="239842767" sldId="35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13706E8-F80E-4B69-B290-24E7FF6F46DE}" type="datetimeFigureOut">
              <a:rPr lang="en-GB" smtClean="0"/>
              <a:t>11/03/2025</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6131E84-F287-43B1-95B8-4C49DB47AB8C}" type="slidenum">
              <a:rPr lang="en-GB" smtClean="0"/>
              <a:t>‹#›</a:t>
            </a:fld>
            <a:endParaRPr lang="en-GB"/>
          </a:p>
        </p:txBody>
      </p:sp>
    </p:spTree>
    <p:extLst>
      <p:ext uri="{BB962C8B-B14F-4D97-AF65-F5344CB8AC3E}">
        <p14:creationId xmlns:p14="http://schemas.microsoft.com/office/powerpoint/2010/main" val="1525396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INTRODUCTION : Charlie </a:t>
            </a:r>
          </a:p>
          <a:p>
            <a:endParaRPr lang="en-GB" dirty="0"/>
          </a:p>
          <a:p>
            <a:endParaRPr lang="en-GB" dirty="0"/>
          </a:p>
        </p:txBody>
      </p:sp>
      <p:sp>
        <p:nvSpPr>
          <p:cNvPr id="4" name="Slide Number Placeholder 3"/>
          <p:cNvSpPr>
            <a:spLocks noGrp="1"/>
          </p:cNvSpPr>
          <p:nvPr>
            <p:ph type="sldNum" sz="quarter" idx="5"/>
          </p:nvPr>
        </p:nvSpPr>
        <p:spPr/>
        <p:txBody>
          <a:bodyPr/>
          <a:lstStyle/>
          <a:p>
            <a:fld id="{76131E84-F287-43B1-95B8-4C49DB47AB8C}" type="slidenum">
              <a:rPr lang="en-GB" smtClean="0"/>
              <a:t>2</a:t>
            </a:fld>
            <a:endParaRPr lang="en-GB"/>
          </a:p>
        </p:txBody>
      </p:sp>
    </p:spTree>
    <p:extLst>
      <p:ext uri="{BB962C8B-B14F-4D97-AF65-F5344CB8AC3E}">
        <p14:creationId xmlns:p14="http://schemas.microsoft.com/office/powerpoint/2010/main" val="25184346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841678" y="251710"/>
            <a:ext cx="5460643" cy="1784194"/>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841678" y="2275514"/>
            <a:ext cx="5460643"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cxnSp>
        <p:nvCxnSpPr>
          <p:cNvPr id="7" name="Straight Connector 6"/>
          <p:cNvCxnSpPr/>
          <p:nvPr userDrawn="1"/>
        </p:nvCxnSpPr>
        <p:spPr>
          <a:xfrm>
            <a:off x="0" y="6823934"/>
            <a:ext cx="9144001"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5796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079866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949754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61BEF0D-F0BB-DE4B-95CE-6DB70DBA9567}"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865807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097045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61BEF0D-F0BB-DE4B-95CE-6DB70DBA9567}" type="datetimeFigureOut">
              <a:rPr lang="en-US" smtClean="0"/>
              <a:pPr/>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849225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61BEF0D-F0BB-DE4B-95CE-6DB70DBA9567}" type="datetimeFigureOut">
              <a:rPr lang="en-US" smtClean="0"/>
              <a:pPr/>
              <a:t>3/11/2025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3914447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61BEF0D-F0BB-DE4B-95CE-6DB70DBA9567}" type="datetimeFigureOut">
              <a:rPr lang="en-US" smtClean="0"/>
              <a:pPr/>
              <a:t>3/11/2025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4157347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3467611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535455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endParaRPr lang="en-US"/>
          </a:p>
        </p:txBody>
      </p:sp>
    </p:spTree>
    <p:extLst>
      <p:ext uri="{BB962C8B-B14F-4D97-AF65-F5344CB8AC3E}">
        <p14:creationId xmlns:p14="http://schemas.microsoft.com/office/powerpoint/2010/main" val="4058932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61BEF0D-F0BB-DE4B-95CE-6DB70DBA9567}" type="datetimeFigureOut">
              <a:rPr lang="en-US" smtClean="0"/>
              <a:pPr/>
              <a:t>3/11/2025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a:p>
        </p:txBody>
      </p:sp>
      <p:cxnSp>
        <p:nvCxnSpPr>
          <p:cNvPr id="8" name="Straight Connector 7"/>
          <p:cNvCxnSpPr/>
          <p:nvPr userDrawn="1"/>
        </p:nvCxnSpPr>
        <p:spPr>
          <a:xfrm>
            <a:off x="0" y="6858000"/>
            <a:ext cx="9144001" cy="0"/>
          </a:xfrm>
          <a:prstGeom prst="line">
            <a:avLst/>
          </a:prstGeom>
          <a:ln w="571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269911"/>
      </p:ext>
    </p:extLst>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Lst>
  <p:txStyles>
    <p:titleStyle>
      <a:lvl1pPr algn="l" defTabSz="685800" rtl="0" eaLnBrk="1" latinLnBrk="0" hangingPunct="1">
        <a:lnSpc>
          <a:spcPct val="90000"/>
        </a:lnSpc>
        <a:spcBef>
          <a:spcPct val="0"/>
        </a:spcBef>
        <a:buNone/>
        <a:defRPr sz="3300" b="1" kern="1200">
          <a:solidFill>
            <a:schemeClr val="bg2">
              <a:lumMod val="50000"/>
            </a:schemeClr>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2">
              <a:lumMod val="25000"/>
            </a:schemeClr>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2">
              <a:lumMod val="25000"/>
            </a:schemeClr>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2">
              <a:lumMod val="25000"/>
            </a:schemeClr>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2">
              <a:lumMod val="25000"/>
            </a:schemeClr>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2">
              <a:lumMod val="2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burns@combertonvc.org" TargetMode="External"/><Relationship Id="rId2" Type="http://schemas.openxmlformats.org/officeDocument/2006/relationships/image" Target="../media/image3.png"/><Relationship Id="rId1" Type="http://schemas.openxmlformats.org/officeDocument/2006/relationships/slideLayout" Target="../slideLayouts/slideLayout9.xml"/><Relationship Id="rId4" Type="http://schemas.openxmlformats.org/officeDocument/2006/relationships/hyperlink" Target="mailto:safeguarding@combertonvc.org" TargetMode="External"/></Relationships>
</file>

<file path=ppt/slides/_rels/slide10.xml.rels><?xml version="1.0" encoding="UTF-8" standalone="yes"?>
<Relationships xmlns="http://schemas.openxmlformats.org/package/2006/relationships"><Relationship Id="rId2" Type="http://schemas.openxmlformats.org/officeDocument/2006/relationships/hyperlink" Target="mailto:msegal@Combertonvc.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JaRoberts@combertonvc.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2307E381-0540-8760-04A5-CC3C6B8602E8}"/>
              </a:ext>
            </a:extLst>
          </p:cNvPr>
          <p:cNvSpPr>
            <a:spLocks noGrp="1"/>
          </p:cNvSpPr>
          <p:nvPr>
            <p:ph type="title"/>
          </p:nvPr>
        </p:nvSpPr>
        <p:spPr>
          <a:xfrm>
            <a:off x="2928845" y="0"/>
            <a:ext cx="1786789" cy="531812"/>
          </a:xfrm>
        </p:spPr>
        <p:txBody>
          <a:bodyPr/>
          <a:lstStyle/>
          <a:p>
            <a:r>
              <a:rPr lang="en-US" dirty="0">
                <a:solidFill>
                  <a:srgbClr val="FF0000"/>
                </a:solidFill>
              </a:rPr>
              <a:t>Reminder! </a:t>
            </a:r>
          </a:p>
        </p:txBody>
      </p:sp>
      <p:pic>
        <p:nvPicPr>
          <p:cNvPr id="4" name="Picture 3">
            <a:extLst>
              <a:ext uri="{FF2B5EF4-FFF2-40B4-BE49-F238E27FC236}">
                <a16:creationId xmlns:a16="http://schemas.microsoft.com/office/drawing/2014/main" id="{6FBB21E1-F4BD-D6C7-DD77-50CD16CEE653}"/>
              </a:ext>
            </a:extLst>
          </p:cNvPr>
          <p:cNvPicPr>
            <a:picLocks noChangeAspect="1"/>
          </p:cNvPicPr>
          <p:nvPr/>
        </p:nvPicPr>
        <p:blipFill>
          <a:blip r:embed="rId2"/>
          <a:stretch>
            <a:fillRect/>
          </a:stretch>
        </p:blipFill>
        <p:spPr>
          <a:xfrm>
            <a:off x="5530255" y="1390334"/>
            <a:ext cx="2660345" cy="2348672"/>
          </a:xfrm>
          <a:prstGeom prst="rect">
            <a:avLst/>
          </a:prstGeom>
          <a:noFill/>
        </p:spPr>
      </p:pic>
      <p:sp>
        <p:nvSpPr>
          <p:cNvPr id="3" name="TextBox 2">
            <a:extLst>
              <a:ext uri="{FF2B5EF4-FFF2-40B4-BE49-F238E27FC236}">
                <a16:creationId xmlns:a16="http://schemas.microsoft.com/office/drawing/2014/main" id="{D065E192-D21A-92DF-0CF6-F572F3DECBE4}"/>
              </a:ext>
            </a:extLst>
          </p:cNvPr>
          <p:cNvSpPr txBox="1"/>
          <p:nvPr/>
        </p:nvSpPr>
        <p:spPr>
          <a:xfrm>
            <a:off x="123607" y="653143"/>
            <a:ext cx="3924709" cy="6171727"/>
          </a:xfrm>
          <a:prstGeom prst="rect">
            <a:avLst/>
          </a:prstGeom>
        </p:spPr>
        <p:txBody>
          <a:bodyPr vert="horz" lIns="91440" tIns="45720" rIns="91440" bIns="45720" rtlCol="0">
            <a:normAutofit fontScale="92500" lnSpcReduction="10000"/>
          </a:bodyPr>
          <a:lstStyle/>
          <a:p>
            <a:pPr defTabSz="685800">
              <a:lnSpc>
                <a:spcPct val="90000"/>
              </a:lnSpc>
              <a:spcBef>
                <a:spcPts val="750"/>
              </a:spcBef>
            </a:pPr>
            <a:r>
              <a:rPr lang="en-GB" sz="2000" kern="1200" dirty="0">
                <a:solidFill>
                  <a:schemeClr val="bg2">
                    <a:lumMod val="25000"/>
                  </a:schemeClr>
                </a:solidFill>
                <a:latin typeface="+mn-lt"/>
                <a:ea typeface="+mn-ea"/>
                <a:cs typeface="+mn-cs"/>
              </a:rPr>
              <a:t>CVC has a </a:t>
            </a:r>
            <a:r>
              <a:rPr lang="en-GB" sz="2000" u="sng" kern="1200" dirty="0">
                <a:solidFill>
                  <a:schemeClr val="bg2">
                    <a:lumMod val="25000"/>
                  </a:schemeClr>
                </a:solidFill>
                <a:latin typeface="+mn-lt"/>
                <a:ea typeface="+mn-ea"/>
                <a:cs typeface="+mn-cs"/>
              </a:rPr>
              <a:t>zero-tolerance</a:t>
            </a:r>
            <a:r>
              <a:rPr lang="en-GB" sz="2000" kern="1200" dirty="0">
                <a:solidFill>
                  <a:schemeClr val="bg2">
                    <a:lumMod val="25000"/>
                  </a:schemeClr>
                </a:solidFill>
                <a:latin typeface="+mn-lt"/>
                <a:ea typeface="+mn-ea"/>
                <a:cs typeface="+mn-cs"/>
              </a:rPr>
              <a:t> policy for: </a:t>
            </a:r>
          </a:p>
          <a:p>
            <a:pPr defTabSz="685800">
              <a:lnSpc>
                <a:spcPct val="90000"/>
              </a:lnSpc>
              <a:spcBef>
                <a:spcPts val="750"/>
              </a:spcBef>
            </a:pPr>
            <a:r>
              <a:rPr lang="en-GB" sz="2000" kern="1200" dirty="0">
                <a:solidFill>
                  <a:schemeClr val="bg2">
                    <a:lumMod val="25000"/>
                  </a:schemeClr>
                </a:solidFill>
                <a:latin typeface="+mn-lt"/>
                <a:ea typeface="+mn-ea"/>
                <a:cs typeface="+mn-cs"/>
              </a:rPr>
              <a:t>racist / sexist / homophobic / </a:t>
            </a:r>
            <a:r>
              <a:rPr lang="en-GB" sz="2000" kern="1200" dirty="0" err="1">
                <a:solidFill>
                  <a:schemeClr val="bg2">
                    <a:lumMod val="25000"/>
                  </a:schemeClr>
                </a:solidFill>
                <a:latin typeface="+mn-lt"/>
                <a:ea typeface="+mn-ea"/>
                <a:cs typeface="+mn-cs"/>
              </a:rPr>
              <a:t>ablist</a:t>
            </a:r>
            <a:r>
              <a:rPr lang="en-GB" sz="2000" kern="1200" dirty="0">
                <a:solidFill>
                  <a:schemeClr val="bg2">
                    <a:lumMod val="25000"/>
                  </a:schemeClr>
                </a:solidFill>
                <a:latin typeface="+mn-lt"/>
                <a:ea typeface="+mn-ea"/>
                <a:cs typeface="+mn-cs"/>
              </a:rPr>
              <a:t> / transphobic behaviour and language. </a:t>
            </a:r>
          </a:p>
          <a:p>
            <a:pPr defTabSz="685800">
              <a:lnSpc>
                <a:spcPct val="90000"/>
              </a:lnSpc>
              <a:spcBef>
                <a:spcPts val="750"/>
              </a:spcBef>
            </a:pPr>
            <a:r>
              <a:rPr lang="en-GB" sz="2000" kern="1200" dirty="0">
                <a:solidFill>
                  <a:schemeClr val="bg2">
                    <a:lumMod val="25000"/>
                  </a:schemeClr>
                </a:solidFill>
                <a:latin typeface="+mn-lt"/>
                <a:ea typeface="+mn-ea"/>
                <a:cs typeface="+mn-cs"/>
              </a:rPr>
              <a:t>Offensive language may include: </a:t>
            </a:r>
          </a:p>
          <a:p>
            <a:pPr marL="285750" indent="-285750" defTabSz="685800">
              <a:lnSpc>
                <a:spcPct val="90000"/>
              </a:lnSpc>
              <a:spcBef>
                <a:spcPts val="750"/>
              </a:spcBef>
              <a:buFont typeface="Arial" panose="020B0604020202020204" pitchFamily="34" charset="0"/>
              <a:buChar char="•"/>
            </a:pPr>
            <a:r>
              <a:rPr lang="en-GB" sz="2000" kern="1200" dirty="0">
                <a:solidFill>
                  <a:schemeClr val="bg2">
                    <a:lumMod val="25000"/>
                  </a:schemeClr>
                </a:solidFill>
                <a:latin typeface="+mn-lt"/>
                <a:ea typeface="+mn-ea"/>
                <a:cs typeface="+mn-cs"/>
              </a:rPr>
              <a:t>Words like the n-word and the f-slur. </a:t>
            </a:r>
          </a:p>
          <a:p>
            <a:pPr marL="285750" indent="-285750" defTabSz="685800">
              <a:lnSpc>
                <a:spcPct val="90000"/>
              </a:lnSpc>
              <a:spcBef>
                <a:spcPts val="750"/>
              </a:spcBef>
              <a:buFont typeface="Arial" panose="020B0604020202020204" pitchFamily="34" charset="0"/>
              <a:buChar char="•"/>
            </a:pPr>
            <a:r>
              <a:rPr lang="en-GB" sz="2000" kern="1200" dirty="0">
                <a:solidFill>
                  <a:schemeClr val="bg2">
                    <a:lumMod val="25000"/>
                  </a:schemeClr>
                </a:solidFill>
                <a:latin typeface="+mn-lt"/>
                <a:ea typeface="+mn-ea"/>
                <a:cs typeface="+mn-cs"/>
              </a:rPr>
              <a:t>Comments about someone’s physical appearance (e.g. skin colour). </a:t>
            </a:r>
          </a:p>
          <a:p>
            <a:pPr marL="285750" indent="-285750" defTabSz="685800">
              <a:lnSpc>
                <a:spcPct val="90000"/>
              </a:lnSpc>
              <a:spcBef>
                <a:spcPts val="750"/>
              </a:spcBef>
              <a:buFont typeface="Arial" panose="020B0604020202020204" pitchFamily="34" charset="0"/>
              <a:buChar char="•"/>
            </a:pPr>
            <a:r>
              <a:rPr lang="en-GB" sz="2000" kern="1200" dirty="0">
                <a:solidFill>
                  <a:schemeClr val="bg2">
                    <a:lumMod val="25000"/>
                  </a:schemeClr>
                </a:solidFill>
                <a:latin typeface="+mn-lt"/>
                <a:ea typeface="+mn-ea"/>
                <a:cs typeface="+mn-cs"/>
              </a:rPr>
              <a:t>Negative references to someone’s religion, language, ethnicity, race, sexual orientation, gender. </a:t>
            </a:r>
          </a:p>
          <a:p>
            <a:pPr defTabSz="685800">
              <a:lnSpc>
                <a:spcPct val="90000"/>
              </a:lnSpc>
              <a:spcBef>
                <a:spcPts val="750"/>
              </a:spcBef>
            </a:pPr>
            <a:endParaRPr lang="en-GB" sz="2000" dirty="0">
              <a:solidFill>
                <a:schemeClr val="bg2">
                  <a:lumMod val="25000"/>
                </a:schemeClr>
              </a:solidFill>
            </a:endParaRPr>
          </a:p>
          <a:p>
            <a:pPr defTabSz="685800">
              <a:lnSpc>
                <a:spcPct val="90000"/>
              </a:lnSpc>
              <a:spcBef>
                <a:spcPts val="750"/>
              </a:spcBef>
            </a:pPr>
            <a:r>
              <a:rPr lang="en-GB" sz="2000" b="1" u="sng" kern="1200" dirty="0">
                <a:solidFill>
                  <a:schemeClr val="bg2">
                    <a:lumMod val="25000"/>
                  </a:schemeClr>
                </a:solidFill>
                <a:latin typeface="+mn-lt"/>
                <a:ea typeface="+mn-ea"/>
                <a:cs typeface="+mn-cs"/>
              </a:rPr>
              <a:t>All</a:t>
            </a:r>
            <a:r>
              <a:rPr lang="en-GB" sz="2000" b="1" kern="1200" dirty="0">
                <a:solidFill>
                  <a:schemeClr val="bg2">
                    <a:lumMod val="25000"/>
                  </a:schemeClr>
                </a:solidFill>
                <a:latin typeface="+mn-lt"/>
                <a:ea typeface="+mn-ea"/>
                <a:cs typeface="+mn-cs"/>
              </a:rPr>
              <a:t> of this behaviour is sanctioned in line with our safer corridors policy, and followed up in other ways, too. </a:t>
            </a:r>
            <a:endParaRPr lang="en-GB" sz="2000" b="1" u="sng" kern="1200" dirty="0">
              <a:solidFill>
                <a:schemeClr val="bg2">
                  <a:lumMod val="25000"/>
                </a:schemeClr>
              </a:solidFill>
              <a:latin typeface="+mn-lt"/>
              <a:ea typeface="+mn-ea"/>
              <a:cs typeface="+mn-cs"/>
            </a:endParaRPr>
          </a:p>
        </p:txBody>
      </p:sp>
      <p:sp>
        <p:nvSpPr>
          <p:cNvPr id="11" name="TextBox 10">
            <a:extLst>
              <a:ext uri="{FF2B5EF4-FFF2-40B4-BE49-F238E27FC236}">
                <a16:creationId xmlns:a16="http://schemas.microsoft.com/office/drawing/2014/main" id="{02499AA3-0F79-0D5A-A508-A87004D7DB67}"/>
              </a:ext>
            </a:extLst>
          </p:cNvPr>
          <p:cNvSpPr txBox="1"/>
          <p:nvPr/>
        </p:nvSpPr>
        <p:spPr>
          <a:xfrm>
            <a:off x="4850834" y="608142"/>
            <a:ext cx="4019185" cy="923330"/>
          </a:xfrm>
          <a:prstGeom prst="rect">
            <a:avLst/>
          </a:prstGeom>
          <a:noFill/>
        </p:spPr>
        <p:txBody>
          <a:bodyPr wrap="square" rtlCol="0">
            <a:spAutoFit/>
          </a:bodyPr>
          <a:lstStyle/>
          <a:p>
            <a:r>
              <a:rPr lang="en-GB" dirty="0"/>
              <a:t>Please help us ensure that </a:t>
            </a:r>
            <a:r>
              <a:rPr lang="en-GB" u="sng" dirty="0"/>
              <a:t>everyone</a:t>
            </a:r>
            <a:r>
              <a:rPr lang="en-GB" dirty="0"/>
              <a:t> feels safe and happy at CVC: </a:t>
            </a:r>
          </a:p>
        </p:txBody>
      </p:sp>
      <p:sp>
        <p:nvSpPr>
          <p:cNvPr id="12" name="TextBox 11">
            <a:extLst>
              <a:ext uri="{FF2B5EF4-FFF2-40B4-BE49-F238E27FC236}">
                <a16:creationId xmlns:a16="http://schemas.microsoft.com/office/drawing/2014/main" id="{7BBDE277-346B-A0AE-18CC-EBA24DD5432F}"/>
              </a:ext>
            </a:extLst>
          </p:cNvPr>
          <p:cNvSpPr txBox="1"/>
          <p:nvPr/>
        </p:nvSpPr>
        <p:spPr>
          <a:xfrm>
            <a:off x="4572000" y="4089089"/>
            <a:ext cx="4576857" cy="1569660"/>
          </a:xfrm>
          <a:prstGeom prst="rect">
            <a:avLst/>
          </a:prstGeom>
          <a:noFill/>
        </p:spPr>
        <p:txBody>
          <a:bodyPr wrap="square" rtlCol="0">
            <a:spAutoFit/>
          </a:bodyPr>
          <a:lstStyle/>
          <a:p>
            <a:r>
              <a:rPr lang="en-GB" sz="1600" dirty="0"/>
              <a:t>To report an incident, you can: </a:t>
            </a:r>
          </a:p>
          <a:p>
            <a:pPr marL="285750" indent="-285750">
              <a:buFont typeface="Arial" panose="020B0604020202020204" pitchFamily="34" charset="0"/>
              <a:buChar char="•"/>
            </a:pPr>
            <a:r>
              <a:rPr lang="en-GB" sz="1600" dirty="0"/>
              <a:t>Email Ms Burns: </a:t>
            </a:r>
            <a:r>
              <a:rPr lang="en-GB" sz="1600" dirty="0">
                <a:hlinkClick r:id="rId3"/>
              </a:rPr>
              <a:t>pburns@combertonvc.org</a:t>
            </a:r>
            <a:endParaRPr lang="en-GB" sz="1600" dirty="0"/>
          </a:p>
          <a:p>
            <a:pPr marL="285750" indent="-285750">
              <a:buFont typeface="Arial" panose="020B0604020202020204" pitchFamily="34" charset="0"/>
              <a:buChar char="•"/>
            </a:pPr>
            <a:r>
              <a:rPr lang="en-GB" sz="1600" dirty="0"/>
              <a:t>Email: </a:t>
            </a:r>
            <a:r>
              <a:rPr lang="en-GB" sz="1600" dirty="0">
                <a:hlinkClick r:id="rId4"/>
              </a:rPr>
              <a:t>safeguarding@combertonvc.org</a:t>
            </a:r>
            <a:r>
              <a:rPr lang="en-GB" sz="1600" dirty="0"/>
              <a:t> </a:t>
            </a:r>
          </a:p>
          <a:p>
            <a:pPr marL="285750" indent="-285750">
              <a:buFont typeface="Arial" panose="020B0604020202020204" pitchFamily="34" charset="0"/>
              <a:buChar char="•"/>
            </a:pPr>
            <a:r>
              <a:rPr lang="en-GB" sz="1600" dirty="0"/>
              <a:t>Tell your form tutor. </a:t>
            </a:r>
          </a:p>
          <a:p>
            <a:pPr marL="285750" indent="-285750">
              <a:buFont typeface="Arial" panose="020B0604020202020204" pitchFamily="34" charset="0"/>
              <a:buChar char="•"/>
            </a:pPr>
            <a:r>
              <a:rPr lang="en-GB" sz="1600" dirty="0"/>
              <a:t>Tell your head of year. </a:t>
            </a:r>
          </a:p>
          <a:p>
            <a:pPr marL="285750" indent="-285750">
              <a:buFont typeface="Arial" panose="020B0604020202020204" pitchFamily="34" charset="0"/>
              <a:buChar char="•"/>
            </a:pPr>
            <a:r>
              <a:rPr lang="en-GB" sz="1600" dirty="0"/>
              <a:t>Tell a teacher you feel comfortable with. </a:t>
            </a:r>
          </a:p>
        </p:txBody>
      </p:sp>
      <p:sp>
        <p:nvSpPr>
          <p:cNvPr id="14" name="TextBox 13">
            <a:extLst>
              <a:ext uri="{FF2B5EF4-FFF2-40B4-BE49-F238E27FC236}">
                <a16:creationId xmlns:a16="http://schemas.microsoft.com/office/drawing/2014/main" id="{6347EE72-7C32-5935-166C-A333C802775B}"/>
              </a:ext>
            </a:extLst>
          </p:cNvPr>
          <p:cNvSpPr txBox="1"/>
          <p:nvPr/>
        </p:nvSpPr>
        <p:spPr>
          <a:xfrm>
            <a:off x="5001208" y="6288062"/>
            <a:ext cx="4572000" cy="369332"/>
          </a:xfrm>
          <a:prstGeom prst="rect">
            <a:avLst/>
          </a:prstGeom>
          <a:noFill/>
        </p:spPr>
        <p:txBody>
          <a:bodyPr wrap="square">
            <a:spAutoFit/>
          </a:bodyPr>
          <a:lstStyle/>
          <a:p>
            <a:r>
              <a:rPr lang="en-GB" sz="1800" b="1" dirty="0">
                <a:solidFill>
                  <a:srgbClr val="FF0000"/>
                </a:solidFill>
              </a:rPr>
              <a:t>We can’t do this without you! </a:t>
            </a:r>
          </a:p>
        </p:txBody>
      </p:sp>
    </p:spTree>
    <p:extLst>
      <p:ext uri="{BB962C8B-B14F-4D97-AF65-F5344CB8AC3E}">
        <p14:creationId xmlns:p14="http://schemas.microsoft.com/office/powerpoint/2010/main" val="2584245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EF1E8-8C2F-4B91-B77B-0EC4B030200C}"/>
              </a:ext>
            </a:extLst>
          </p:cNvPr>
          <p:cNvSpPr>
            <a:spLocks noGrp="1"/>
          </p:cNvSpPr>
          <p:nvPr>
            <p:ph type="title"/>
          </p:nvPr>
        </p:nvSpPr>
        <p:spPr/>
        <p:txBody>
          <a:bodyPr>
            <a:normAutofit/>
          </a:bodyPr>
          <a:lstStyle/>
          <a:p>
            <a:r>
              <a:rPr lang="en-GB" sz="3200" b="0" dirty="0"/>
              <a:t>School Council</a:t>
            </a:r>
            <a:endParaRPr lang="en-US" sz="3200" b="0" dirty="0"/>
          </a:p>
        </p:txBody>
      </p:sp>
      <p:sp>
        <p:nvSpPr>
          <p:cNvPr id="4" name="Content Placeholder 3">
            <a:extLst>
              <a:ext uri="{FF2B5EF4-FFF2-40B4-BE49-F238E27FC236}">
                <a16:creationId xmlns:a16="http://schemas.microsoft.com/office/drawing/2014/main" id="{E77A19CF-D232-166D-7166-E3029845E5D7}"/>
              </a:ext>
            </a:extLst>
          </p:cNvPr>
          <p:cNvSpPr>
            <a:spLocks noGrp="1"/>
          </p:cNvSpPr>
          <p:nvPr>
            <p:ph idx="1"/>
          </p:nvPr>
        </p:nvSpPr>
        <p:spPr/>
        <p:txBody>
          <a:bodyPr/>
          <a:lstStyle/>
          <a:p>
            <a:endParaRPr lang="en-GB" dirty="0"/>
          </a:p>
          <a:p>
            <a:pPr marL="0" indent="0">
              <a:buNone/>
            </a:pPr>
            <a:r>
              <a:rPr lang="en-GB" sz="2800" dirty="0">
                <a:latin typeface="Calibri" panose="020F0502020204030204" pitchFamily="34" charset="0"/>
                <a:cs typeface="Calibri" panose="020F0502020204030204" pitchFamily="34" charset="0"/>
              </a:rPr>
              <a:t>Why would you like to be on the school council?</a:t>
            </a:r>
          </a:p>
          <a:p>
            <a:pPr marL="0" indent="0">
              <a:buNone/>
            </a:pPr>
            <a:endParaRPr lang="en-GB" sz="2800" dirty="0">
              <a:latin typeface="Calibri" panose="020F0502020204030204" pitchFamily="34" charset="0"/>
              <a:cs typeface="Calibri" panose="020F0502020204030204" pitchFamily="34" charset="0"/>
            </a:endParaRPr>
          </a:p>
          <a:p>
            <a:pPr marL="0" indent="0">
              <a:buNone/>
            </a:pPr>
            <a:r>
              <a:rPr lang="en-GB" sz="2800" dirty="0">
                <a:effectLst/>
                <a:latin typeface="Calibri" panose="020F0502020204030204" pitchFamily="34" charset="0"/>
                <a:ea typeface="Times New Roman" panose="02020603050405020304" pitchFamily="18" charset="0"/>
                <a:cs typeface="Calibri" panose="020F0502020204030204" pitchFamily="34" charset="0"/>
              </a:rPr>
              <a:t>Must be emailed to Miss Segal </a:t>
            </a:r>
            <a:r>
              <a:rPr lang="en-GB" sz="2800" dirty="0">
                <a:latin typeface="Calibri" panose="020F0502020204030204" pitchFamily="34" charset="0"/>
                <a:cs typeface="Calibri" panose="020F0502020204030204" pitchFamily="34" charset="0"/>
                <a:hlinkClick r:id="rId2"/>
              </a:rPr>
              <a:t>msegal@Combertonvc.org</a:t>
            </a:r>
            <a:endParaRPr lang="en-GB" sz="2800" dirty="0">
              <a:latin typeface="Calibri" panose="020F0502020204030204" pitchFamily="34" charset="0"/>
              <a:cs typeface="Calibri" panose="020F0502020204030204" pitchFamily="34" charset="0"/>
            </a:endParaRPr>
          </a:p>
          <a:p>
            <a:pPr marL="0" indent="0">
              <a:buNone/>
            </a:pPr>
            <a:r>
              <a:rPr lang="en-GB" sz="2800" dirty="0">
                <a:effectLst/>
                <a:latin typeface="Calibri" panose="020F0502020204030204" pitchFamily="34" charset="0"/>
                <a:ea typeface="Times New Roman" panose="02020603050405020304" pitchFamily="18" charset="0"/>
                <a:cs typeface="Calibri" panose="020F0502020204030204" pitchFamily="34" charset="0"/>
              </a:rPr>
              <a:t>by noon on the Friday 28</a:t>
            </a:r>
            <a:r>
              <a:rPr lang="en-GB" sz="2800" baseline="30000" dirty="0">
                <a:effectLst/>
                <a:latin typeface="Calibri" panose="020F0502020204030204" pitchFamily="34" charset="0"/>
                <a:ea typeface="Times New Roman" panose="02020603050405020304" pitchFamily="18" charset="0"/>
                <a:cs typeface="Calibri" panose="020F0502020204030204" pitchFamily="34" charset="0"/>
              </a:rPr>
              <a:t>th</a:t>
            </a:r>
            <a:r>
              <a:rPr lang="en-GB" sz="2800" dirty="0">
                <a:effectLst/>
                <a:latin typeface="Calibri" panose="020F0502020204030204" pitchFamily="34" charset="0"/>
                <a:ea typeface="Times New Roman" panose="02020603050405020304" pitchFamily="18" charset="0"/>
                <a:cs typeface="Calibri" panose="020F0502020204030204" pitchFamily="34" charset="0"/>
              </a:rPr>
              <a:t> March 2025</a:t>
            </a:r>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00290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AED6AD-D6FB-4900-8773-D56DEAD9B9FA}"/>
              </a:ext>
            </a:extLst>
          </p:cNvPr>
          <p:cNvSpPr>
            <a:spLocks noGrp="1"/>
          </p:cNvSpPr>
          <p:nvPr>
            <p:ph type="ctrTitle"/>
          </p:nvPr>
        </p:nvSpPr>
        <p:spPr/>
        <p:txBody>
          <a:bodyPr/>
          <a:lstStyle/>
          <a:p>
            <a:r>
              <a:rPr lang="en-GB" dirty="0"/>
              <a:t>Student Leadership</a:t>
            </a:r>
          </a:p>
        </p:txBody>
      </p:sp>
      <p:sp>
        <p:nvSpPr>
          <p:cNvPr id="2" name="Subtitle 1">
            <a:extLst>
              <a:ext uri="{FF2B5EF4-FFF2-40B4-BE49-F238E27FC236}">
                <a16:creationId xmlns:a16="http://schemas.microsoft.com/office/drawing/2014/main" id="{1A4E3228-C934-48FA-88B4-A10D1EF0472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75101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70483-2CDD-17FD-E3CC-287A06493F8A}"/>
              </a:ext>
            </a:extLst>
          </p:cNvPr>
          <p:cNvSpPr>
            <a:spLocks noGrp="1"/>
          </p:cNvSpPr>
          <p:nvPr>
            <p:ph type="title"/>
          </p:nvPr>
        </p:nvSpPr>
        <p:spPr/>
        <p:txBody>
          <a:bodyPr/>
          <a:lstStyle/>
          <a:p>
            <a:r>
              <a:rPr lang="en-GB" b="0" dirty="0"/>
              <a:t>Student leadership Roles </a:t>
            </a:r>
            <a:endParaRPr lang="en-US" b="0" dirty="0"/>
          </a:p>
        </p:txBody>
      </p:sp>
      <p:sp>
        <p:nvSpPr>
          <p:cNvPr id="3" name="Content Placeholder 2">
            <a:extLst>
              <a:ext uri="{FF2B5EF4-FFF2-40B4-BE49-F238E27FC236}">
                <a16:creationId xmlns:a16="http://schemas.microsoft.com/office/drawing/2014/main" id="{70A29CF4-89E1-5BDC-42DD-405A9E5BBFEC}"/>
              </a:ext>
            </a:extLst>
          </p:cNvPr>
          <p:cNvSpPr>
            <a:spLocks noGrp="1"/>
          </p:cNvSpPr>
          <p:nvPr>
            <p:ph idx="1"/>
          </p:nvPr>
        </p:nvSpPr>
        <p:spPr/>
        <p:txBody>
          <a:bodyPr>
            <a:normAutofit/>
          </a:bodyPr>
          <a:lstStyle/>
          <a:p>
            <a:r>
              <a:rPr lang="en-GB" sz="2400" dirty="0">
                <a:latin typeface="Calibri" panose="020F0502020204030204" pitchFamily="34" charset="0"/>
                <a:cs typeface="Calibri" panose="020F0502020204030204" pitchFamily="34" charset="0"/>
              </a:rPr>
              <a:t>Stewards</a:t>
            </a:r>
          </a:p>
          <a:p>
            <a:r>
              <a:rPr lang="en-GB" sz="2400" dirty="0">
                <a:latin typeface="Calibri" panose="020F0502020204030204" pitchFamily="34" charset="0"/>
                <a:cs typeface="Calibri" panose="020F0502020204030204" pitchFamily="34" charset="0"/>
              </a:rPr>
              <a:t>School Council</a:t>
            </a:r>
          </a:p>
          <a:p>
            <a:endParaRPr lang="en-GB"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60157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15C63C-2509-0641-2197-BA073142A103}"/>
              </a:ext>
            </a:extLst>
          </p:cNvPr>
          <p:cNvSpPr>
            <a:spLocks noGrp="1"/>
          </p:cNvSpPr>
          <p:nvPr>
            <p:ph type="title"/>
          </p:nvPr>
        </p:nvSpPr>
        <p:spPr/>
        <p:txBody>
          <a:bodyPr/>
          <a:lstStyle/>
          <a:p>
            <a:r>
              <a:rPr lang="en-GB" b="0" dirty="0"/>
              <a:t>Stewards</a:t>
            </a:r>
            <a:endParaRPr lang="en-US" b="0" dirty="0"/>
          </a:p>
        </p:txBody>
      </p:sp>
      <p:sp>
        <p:nvSpPr>
          <p:cNvPr id="3" name="Content Placeholder 2">
            <a:extLst>
              <a:ext uri="{FF2B5EF4-FFF2-40B4-BE49-F238E27FC236}">
                <a16:creationId xmlns:a16="http://schemas.microsoft.com/office/drawing/2014/main" id="{558049AB-BBB7-F2E5-9FD9-3D54DBF41880}"/>
              </a:ext>
            </a:extLst>
          </p:cNvPr>
          <p:cNvSpPr>
            <a:spLocks noGrp="1"/>
          </p:cNvSpPr>
          <p:nvPr>
            <p:ph idx="1"/>
          </p:nvPr>
        </p:nvSpPr>
        <p:spPr/>
        <p:txBody>
          <a:bodyPr>
            <a:normAutofit/>
          </a:bodyPr>
          <a:lstStyle/>
          <a:p>
            <a:r>
              <a:rPr lang="en-GB" sz="2400" dirty="0">
                <a:effectLst/>
                <a:latin typeface="Calibri" panose="020F0502020204030204" pitchFamily="34" charset="0"/>
                <a:ea typeface="Calibri" panose="020F0502020204030204" pitchFamily="34" charset="0"/>
                <a:cs typeface="Calibri" panose="020F0502020204030204" pitchFamily="34" charset="0"/>
              </a:rPr>
              <a:t>A stewards role involves </a:t>
            </a:r>
            <a:r>
              <a:rPr lang="en-US" sz="2400" dirty="0">
                <a:effectLst/>
                <a:latin typeface="Calibri" panose="020F0502020204030204" pitchFamily="34" charset="0"/>
                <a:ea typeface="Calibri" panose="020F0502020204030204" pitchFamily="34" charset="0"/>
                <a:cs typeface="Calibri" panose="020F0502020204030204" pitchFamily="34" charset="0"/>
              </a:rPr>
              <a:t>preparation for the evening, car parking, greeting people, directing guests and serving refreshments. </a:t>
            </a:r>
          </a:p>
          <a:p>
            <a:r>
              <a:rPr lang="en-GB" sz="2400" dirty="0">
                <a:effectLst/>
                <a:latin typeface="Calibri" panose="020F0502020204030204" pitchFamily="34" charset="0"/>
                <a:ea typeface="Calibri" panose="020F0502020204030204" pitchFamily="34" charset="0"/>
                <a:cs typeface="Calibri" panose="020F0502020204030204" pitchFamily="34" charset="0"/>
              </a:rPr>
              <a:t>A steward is a student that </a:t>
            </a:r>
            <a:r>
              <a:rPr lang="en-GB" sz="2400" dirty="0">
                <a:latin typeface="Calibri" panose="020F0502020204030204" pitchFamily="34" charset="0"/>
                <a:ea typeface="Calibri" panose="020F0502020204030204" pitchFamily="34" charset="0"/>
                <a:cs typeface="Calibri" panose="020F0502020204030204" pitchFamily="34" charset="0"/>
              </a:rPr>
              <a:t>help </a:t>
            </a:r>
            <a:r>
              <a:rPr lang="en-GB" sz="2400" dirty="0">
                <a:effectLst/>
                <a:latin typeface="Calibri" panose="020F0502020204030204" pitchFamily="34" charset="0"/>
                <a:ea typeface="Calibri" panose="020F0502020204030204" pitchFamily="34" charset="0"/>
                <a:cs typeface="Calibri" panose="020F0502020204030204" pitchFamily="34" charset="0"/>
              </a:rPr>
              <a:t>with the Year 12 Open evening, Year 6  Transition day, Year 6 Open evening, Year 9 Options evening and other events. </a:t>
            </a:r>
          </a:p>
          <a:p>
            <a:r>
              <a:rPr lang="en-GB" sz="2400" dirty="0">
                <a:latin typeface="Calibri" panose="020F0502020204030204" pitchFamily="34" charset="0"/>
                <a:cs typeface="Calibri" panose="020F0502020204030204" pitchFamily="34" charset="0"/>
              </a:rPr>
              <a:t>Helping at Productions selling raffle tickets, checking tickets and watching the event for free</a:t>
            </a:r>
          </a:p>
          <a:p>
            <a:r>
              <a:rPr lang="en-GB" sz="2400" dirty="0">
                <a:latin typeface="Calibri" panose="020F0502020204030204" pitchFamily="34" charset="0"/>
                <a:cs typeface="Calibri" panose="020F0502020204030204" pitchFamily="34" charset="0"/>
              </a:rPr>
              <a:t>Helping with Careers events for Years 9,10,11 and 12</a:t>
            </a:r>
          </a:p>
          <a:p>
            <a:r>
              <a:rPr lang="en-GB" sz="2400" dirty="0">
                <a:latin typeface="Calibri" panose="020F0502020204030204" pitchFamily="34" charset="0"/>
                <a:cs typeface="Calibri" panose="020F0502020204030204" pitchFamily="34" charset="0"/>
              </a:rPr>
              <a:t>Helping with the second-hand uniform sales</a:t>
            </a:r>
          </a:p>
          <a:p>
            <a:r>
              <a:rPr lang="en-GB" sz="2400" dirty="0">
                <a:latin typeface="Calibri" panose="020F0502020204030204" pitchFamily="34" charset="0"/>
                <a:cs typeface="Calibri" panose="020F0502020204030204" pitchFamily="34" charset="0"/>
              </a:rPr>
              <a:t>Helping with events organised by the Friends of the Trust </a:t>
            </a:r>
            <a:endParaRPr lang="en-US" sz="2400" dirty="0">
              <a:latin typeface="Calibri" panose="020F0502020204030204" pitchFamily="34" charset="0"/>
              <a:cs typeface="Calibri" panose="020F0502020204030204" pitchFamily="34" charset="0"/>
            </a:endParaRPr>
          </a:p>
          <a:p>
            <a:endParaRPr lang="en-GB" dirty="0"/>
          </a:p>
        </p:txBody>
      </p:sp>
    </p:spTree>
    <p:extLst>
      <p:ext uri="{BB962C8B-B14F-4D97-AF65-F5344CB8AC3E}">
        <p14:creationId xmlns:p14="http://schemas.microsoft.com/office/powerpoint/2010/main" val="2172023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564AEEF3-C8AC-241C-3AB2-69D6139802EB}"/>
              </a:ext>
            </a:extLst>
          </p:cNvPr>
          <p:cNvSpPr>
            <a:spLocks noGrp="1"/>
          </p:cNvSpPr>
          <p:nvPr>
            <p:ph type="title"/>
          </p:nvPr>
        </p:nvSpPr>
        <p:spPr>
          <a:xfrm>
            <a:off x="628650" y="365126"/>
            <a:ext cx="7886700" cy="1325563"/>
          </a:xfrm>
        </p:spPr>
        <p:txBody>
          <a:bodyPr/>
          <a:lstStyle/>
          <a:p>
            <a:r>
              <a:rPr lang="en-GB" b="0" dirty="0"/>
              <a:t>Stewards</a:t>
            </a:r>
            <a:endParaRPr lang="en-US" b="0" dirty="0"/>
          </a:p>
        </p:txBody>
      </p:sp>
      <p:pic>
        <p:nvPicPr>
          <p:cNvPr id="5" name="Picture 4">
            <a:extLst>
              <a:ext uri="{FF2B5EF4-FFF2-40B4-BE49-F238E27FC236}">
                <a16:creationId xmlns:a16="http://schemas.microsoft.com/office/drawing/2014/main" id="{89F0B45C-EFE1-A34D-323C-F421467AFBF5}"/>
              </a:ext>
            </a:extLst>
          </p:cNvPr>
          <p:cNvPicPr>
            <a:picLocks noChangeAspect="1"/>
          </p:cNvPicPr>
          <p:nvPr/>
        </p:nvPicPr>
        <p:blipFill>
          <a:blip r:embed="rId2"/>
          <a:stretch>
            <a:fillRect/>
          </a:stretch>
        </p:blipFill>
        <p:spPr>
          <a:xfrm>
            <a:off x="628650" y="1950752"/>
            <a:ext cx="7886700" cy="4101084"/>
          </a:xfrm>
          <a:prstGeom prst="rect">
            <a:avLst/>
          </a:prstGeom>
          <a:noFill/>
        </p:spPr>
      </p:pic>
    </p:spTree>
    <p:extLst>
      <p:ext uri="{BB962C8B-B14F-4D97-AF65-F5344CB8AC3E}">
        <p14:creationId xmlns:p14="http://schemas.microsoft.com/office/powerpoint/2010/main" val="3450804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07CBA-A1C1-326F-7161-E8EBBC7629D5}"/>
              </a:ext>
            </a:extLst>
          </p:cNvPr>
          <p:cNvSpPr>
            <a:spLocks noGrp="1"/>
          </p:cNvSpPr>
          <p:nvPr>
            <p:ph type="title"/>
          </p:nvPr>
        </p:nvSpPr>
        <p:spPr/>
        <p:txBody>
          <a:bodyPr/>
          <a:lstStyle/>
          <a:p>
            <a:r>
              <a:rPr lang="en-GB" b="0" dirty="0"/>
              <a:t>Stewards</a:t>
            </a:r>
            <a:endParaRPr lang="en-US" b="0" dirty="0"/>
          </a:p>
        </p:txBody>
      </p:sp>
      <p:sp>
        <p:nvSpPr>
          <p:cNvPr id="3" name="Content Placeholder 2">
            <a:extLst>
              <a:ext uri="{FF2B5EF4-FFF2-40B4-BE49-F238E27FC236}">
                <a16:creationId xmlns:a16="http://schemas.microsoft.com/office/drawing/2014/main" id="{AE2CFAE4-0A6B-8B5A-5327-D987FF86ACED}"/>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F838512D-B1ED-603B-2910-125EFEC3A89E}"/>
              </a:ext>
            </a:extLst>
          </p:cNvPr>
          <p:cNvPicPr>
            <a:picLocks noChangeAspect="1"/>
          </p:cNvPicPr>
          <p:nvPr/>
        </p:nvPicPr>
        <p:blipFill>
          <a:blip r:embed="rId2"/>
          <a:stretch>
            <a:fillRect/>
          </a:stretch>
        </p:blipFill>
        <p:spPr>
          <a:xfrm>
            <a:off x="1166812" y="1457325"/>
            <a:ext cx="6810375" cy="3943350"/>
          </a:xfrm>
          <a:prstGeom prst="rect">
            <a:avLst/>
          </a:prstGeom>
        </p:spPr>
      </p:pic>
    </p:spTree>
    <p:extLst>
      <p:ext uri="{BB962C8B-B14F-4D97-AF65-F5344CB8AC3E}">
        <p14:creationId xmlns:p14="http://schemas.microsoft.com/office/powerpoint/2010/main" val="430267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30FB2-29BC-88C5-53C9-8933DD5B2EE1}"/>
              </a:ext>
            </a:extLst>
          </p:cNvPr>
          <p:cNvSpPr>
            <a:spLocks noGrp="1"/>
          </p:cNvSpPr>
          <p:nvPr>
            <p:ph type="title"/>
          </p:nvPr>
        </p:nvSpPr>
        <p:spPr>
          <a:xfrm>
            <a:off x="628650" y="365126"/>
            <a:ext cx="7886700" cy="1325563"/>
          </a:xfrm>
        </p:spPr>
        <p:txBody>
          <a:bodyPr anchor="ctr">
            <a:normAutofit/>
          </a:bodyPr>
          <a:lstStyle/>
          <a:p>
            <a:r>
              <a:rPr lang="en-GB" b="0" dirty="0"/>
              <a:t>Stewards</a:t>
            </a:r>
            <a:endParaRPr lang="en-US" b="0" dirty="0"/>
          </a:p>
        </p:txBody>
      </p:sp>
      <p:pic>
        <p:nvPicPr>
          <p:cNvPr id="5" name="Picture 4">
            <a:extLst>
              <a:ext uri="{FF2B5EF4-FFF2-40B4-BE49-F238E27FC236}">
                <a16:creationId xmlns:a16="http://schemas.microsoft.com/office/drawing/2014/main" id="{D02A7F31-979B-841E-02B6-BF4A5D2DEDC0}"/>
              </a:ext>
            </a:extLst>
          </p:cNvPr>
          <p:cNvPicPr>
            <a:picLocks noChangeAspect="1"/>
          </p:cNvPicPr>
          <p:nvPr/>
        </p:nvPicPr>
        <p:blipFill>
          <a:blip r:embed="rId2"/>
          <a:stretch>
            <a:fillRect/>
          </a:stretch>
        </p:blipFill>
        <p:spPr>
          <a:xfrm>
            <a:off x="628650" y="2729564"/>
            <a:ext cx="7886700" cy="2543459"/>
          </a:xfrm>
          <a:prstGeom prst="rect">
            <a:avLst/>
          </a:prstGeom>
          <a:noFill/>
        </p:spPr>
      </p:pic>
    </p:spTree>
    <p:extLst>
      <p:ext uri="{BB962C8B-B14F-4D97-AF65-F5344CB8AC3E}">
        <p14:creationId xmlns:p14="http://schemas.microsoft.com/office/powerpoint/2010/main" val="573667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FD286-25A8-72BD-B771-8EA4493372D8}"/>
              </a:ext>
            </a:extLst>
          </p:cNvPr>
          <p:cNvSpPr>
            <a:spLocks noGrp="1"/>
          </p:cNvSpPr>
          <p:nvPr>
            <p:ph type="title"/>
          </p:nvPr>
        </p:nvSpPr>
        <p:spPr/>
        <p:txBody>
          <a:bodyPr>
            <a:normAutofit/>
          </a:bodyPr>
          <a:lstStyle/>
          <a:p>
            <a:r>
              <a:rPr lang="en-GB" sz="3600" b="0" dirty="0">
                <a:latin typeface="Calibri" panose="020F0502020204030204" pitchFamily="34" charset="0"/>
                <a:cs typeface="Calibri" panose="020F0502020204030204" pitchFamily="34" charset="0"/>
              </a:rPr>
              <a:t>Stewards</a:t>
            </a:r>
            <a:endParaRPr lang="en-US" b="0" dirty="0"/>
          </a:p>
        </p:txBody>
      </p:sp>
      <p:sp>
        <p:nvSpPr>
          <p:cNvPr id="3" name="Content Placeholder 2">
            <a:extLst>
              <a:ext uri="{FF2B5EF4-FFF2-40B4-BE49-F238E27FC236}">
                <a16:creationId xmlns:a16="http://schemas.microsoft.com/office/drawing/2014/main" id="{0CAF9227-D1D2-EA80-8302-FBB2244F92FD}"/>
              </a:ext>
            </a:extLst>
          </p:cNvPr>
          <p:cNvSpPr>
            <a:spLocks noGrp="1"/>
          </p:cNvSpPr>
          <p:nvPr>
            <p:ph idx="1"/>
          </p:nvPr>
        </p:nvSpPr>
        <p:spPr/>
        <p:txBody>
          <a:bodyPr>
            <a:normAutofit/>
          </a:bodyPr>
          <a:lstStyle/>
          <a:p>
            <a:pPr marL="0" indent="0">
              <a:buNone/>
            </a:pPr>
            <a:r>
              <a:rPr lang="en-GB" sz="2800" i="1" dirty="0">
                <a:effectLst/>
                <a:latin typeface="Calibri" panose="020F0502020204030204" pitchFamily="34" charset="0"/>
                <a:ea typeface="Times New Roman" panose="02020603050405020304" pitchFamily="18" charset="0"/>
                <a:cs typeface="Calibri" panose="020F0502020204030204" pitchFamily="34" charset="0"/>
              </a:rPr>
              <a:t>This a</a:t>
            </a:r>
            <a:r>
              <a:rPr lang="en-GB" sz="2800" dirty="0">
                <a:effectLst/>
                <a:latin typeface="Calibri" panose="020F0502020204030204" pitchFamily="34" charset="0"/>
                <a:ea typeface="Times New Roman" panose="02020603050405020304" pitchFamily="18" charset="0"/>
                <a:cs typeface="Calibri" panose="020F0502020204030204" pitchFamily="34" charset="0"/>
              </a:rPr>
              <a:t>pplication form must be emailed to </a:t>
            </a:r>
            <a:r>
              <a:rPr lang="en-GB" sz="2800" b="1" dirty="0">
                <a:effectLst/>
                <a:latin typeface="Calibri" panose="020F0502020204030204" pitchFamily="34" charset="0"/>
                <a:ea typeface="Times New Roman" panose="02020603050405020304" pitchFamily="18" charset="0"/>
                <a:cs typeface="Calibri" panose="020F0502020204030204" pitchFamily="34" charset="0"/>
              </a:rPr>
              <a:t>Mrs Jane Roberts </a:t>
            </a:r>
            <a:r>
              <a:rPr lang="en-GB" sz="2800" b="1" u="none" strike="noStrike" dirty="0">
                <a:solidFill>
                  <a:srgbClr val="0563C1"/>
                </a:solidFill>
                <a:effectLst/>
                <a:latin typeface="Calibri" panose="020F0502020204030204" pitchFamily="34" charset="0"/>
                <a:ea typeface="Times New Roman" panose="02020603050405020304" pitchFamily="18" charset="0"/>
                <a:cs typeface="Calibri" panose="020F0502020204030204" pitchFamily="34" charset="0"/>
                <a:hlinkClick r:id="rId2"/>
              </a:rPr>
              <a:t>JaRoberts@combertonvc.org</a:t>
            </a:r>
            <a:r>
              <a:rPr lang="en-GB" sz="2800" b="1" dirty="0">
                <a:effectLst/>
                <a:latin typeface="Calibri" panose="020F0502020204030204" pitchFamily="34" charset="0"/>
                <a:ea typeface="Times New Roman" panose="02020603050405020304" pitchFamily="18" charset="0"/>
                <a:cs typeface="Calibri" panose="020F0502020204030204" pitchFamily="34" charset="0"/>
              </a:rPr>
              <a:t>  by noon on the Friday 28</a:t>
            </a:r>
            <a:r>
              <a:rPr lang="en-GB" sz="2800" b="1" baseline="30000" dirty="0">
                <a:effectLst/>
                <a:latin typeface="Calibri" panose="020F0502020204030204" pitchFamily="34" charset="0"/>
                <a:ea typeface="Times New Roman" panose="02020603050405020304" pitchFamily="18" charset="0"/>
                <a:cs typeface="Calibri" panose="020F0502020204030204" pitchFamily="34" charset="0"/>
              </a:rPr>
              <a:t>th</a:t>
            </a:r>
            <a:r>
              <a:rPr lang="en-GB" sz="2800" b="1" dirty="0">
                <a:effectLst/>
                <a:latin typeface="Calibri" panose="020F0502020204030204" pitchFamily="34" charset="0"/>
                <a:ea typeface="Times New Roman" panose="02020603050405020304" pitchFamily="18" charset="0"/>
                <a:cs typeface="Calibri" panose="020F0502020204030204" pitchFamily="34" charset="0"/>
              </a:rPr>
              <a:t> March 2025</a:t>
            </a:r>
            <a:endParaRPr lang="en-US"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41723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01E97-5A34-063F-1205-F9458A7D7635}"/>
              </a:ext>
            </a:extLst>
          </p:cNvPr>
          <p:cNvSpPr>
            <a:spLocks noGrp="1"/>
          </p:cNvSpPr>
          <p:nvPr>
            <p:ph type="title"/>
          </p:nvPr>
        </p:nvSpPr>
        <p:spPr/>
        <p:txBody>
          <a:bodyPr/>
          <a:lstStyle/>
          <a:p>
            <a:r>
              <a:rPr lang="en-GB" b="0" dirty="0">
                <a:latin typeface="Calibri" panose="020F0502020204030204" pitchFamily="34" charset="0"/>
                <a:cs typeface="Calibri" panose="020F0502020204030204" pitchFamily="34" charset="0"/>
              </a:rPr>
              <a:t>School Council</a:t>
            </a:r>
            <a:endParaRPr lang="en-US" b="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9E4CDA70-0062-CE61-FE56-DFE945C0A17A}"/>
              </a:ext>
            </a:extLst>
          </p:cNvPr>
          <p:cNvSpPr>
            <a:spLocks noGrp="1"/>
          </p:cNvSpPr>
          <p:nvPr>
            <p:ph idx="1"/>
          </p:nvPr>
        </p:nvSpPr>
        <p:spPr>
          <a:xfrm>
            <a:off x="628650" y="1312606"/>
            <a:ext cx="7886700" cy="4864357"/>
          </a:xfrm>
        </p:spPr>
        <p:txBody>
          <a:bodyPr>
            <a:normAutofit/>
          </a:bodyPr>
          <a:lstStyle/>
          <a:p>
            <a:pPr marL="0" indent="0" algn="l">
              <a:buNone/>
            </a:pPr>
            <a:r>
              <a:rPr lang="en-GB" sz="2400" b="0" i="0" dirty="0">
                <a:solidFill>
                  <a:srgbClr val="000000"/>
                </a:solidFill>
                <a:effectLst/>
                <a:latin typeface="Calibri" panose="020F0502020204030204" pitchFamily="34" charset="0"/>
                <a:cs typeface="Calibri" panose="020F0502020204030204" pitchFamily="34" charset="0"/>
              </a:rPr>
              <a:t>School councils are a vital part of the educational experience for many young people as they promote pupil voice and empower students to take an active role in their education.</a:t>
            </a:r>
          </a:p>
          <a:p>
            <a:pPr marL="0" indent="0" algn="l">
              <a:buNone/>
            </a:pPr>
            <a:r>
              <a:rPr lang="en-GB" sz="2400" dirty="0">
                <a:solidFill>
                  <a:srgbClr val="000000"/>
                </a:solidFill>
                <a:latin typeface="Calibri" panose="020F0502020204030204" pitchFamily="34" charset="0"/>
                <a:cs typeface="Calibri" panose="020F0502020204030204" pitchFamily="34" charset="0"/>
              </a:rPr>
              <a:t>The activities that students at Comberton Village College engage in are</a:t>
            </a:r>
            <a:endParaRPr lang="en-GB" sz="2400" b="0" i="0" dirty="0">
              <a:solidFill>
                <a:srgbClr val="000000"/>
              </a:solidFill>
              <a:effectLst/>
              <a:latin typeface="Calibri" panose="020F0502020204030204" pitchFamily="34" charset="0"/>
              <a:cs typeface="Calibri" panose="020F0502020204030204" pitchFamily="34" charset="0"/>
            </a:endParaRPr>
          </a:p>
          <a:p>
            <a:pPr algn="l">
              <a:buFont typeface="+mj-lt"/>
              <a:buAutoNum type="arabicPeriod"/>
            </a:pPr>
            <a:r>
              <a:rPr lang="en-GB" sz="2400" b="0" i="0" dirty="0">
                <a:solidFill>
                  <a:srgbClr val="000000"/>
                </a:solidFill>
                <a:effectLst/>
                <a:latin typeface="Calibri" panose="020F0502020204030204" pitchFamily="34" charset="0"/>
                <a:cs typeface="Calibri" panose="020F0502020204030204" pitchFamily="34" charset="0"/>
              </a:rPr>
              <a:t>Organising events and fundraisers </a:t>
            </a:r>
            <a:r>
              <a:rPr lang="en-GB" sz="2400" dirty="0">
                <a:solidFill>
                  <a:srgbClr val="000000"/>
                </a:solidFill>
                <a:latin typeface="Calibri" panose="020F0502020204030204" pitchFamily="34" charset="0"/>
                <a:cs typeface="Calibri" panose="020F0502020204030204" pitchFamily="34" charset="0"/>
              </a:rPr>
              <a:t>such as Christmas Bazaar </a:t>
            </a:r>
          </a:p>
          <a:p>
            <a:pPr algn="l">
              <a:buFont typeface="+mj-lt"/>
              <a:buAutoNum type="arabicPeriod"/>
            </a:pPr>
            <a:r>
              <a:rPr lang="en-GB" sz="2400" b="0" i="0" dirty="0">
                <a:solidFill>
                  <a:srgbClr val="000000"/>
                </a:solidFill>
                <a:effectLst/>
                <a:latin typeface="Calibri" panose="020F0502020204030204" pitchFamily="34" charset="0"/>
                <a:cs typeface="Calibri" panose="020F0502020204030204" pitchFamily="34" charset="0"/>
              </a:rPr>
              <a:t>Advocating for student needs: School councils can provide a platform for students to voice their concerns and advocate for changes to school policies or practices.</a:t>
            </a:r>
          </a:p>
          <a:p>
            <a:pPr algn="l">
              <a:buFont typeface="+mj-lt"/>
              <a:buAutoNum type="arabicPeriod"/>
            </a:pPr>
            <a:r>
              <a:rPr lang="en-GB" sz="2400" b="0" i="0" dirty="0">
                <a:solidFill>
                  <a:srgbClr val="000000"/>
                </a:solidFill>
                <a:effectLst/>
                <a:latin typeface="Calibri" panose="020F0502020204030204" pitchFamily="34" charset="0"/>
                <a:cs typeface="Calibri" panose="020F0502020204030204" pitchFamily="34" charset="0"/>
              </a:rPr>
              <a:t>Planning school improvements: School councils can work with school leaders or the Friends of the Trust to identify areas for improvement, such as facilities or curriculum, and develop action plans to address these issues.</a:t>
            </a:r>
          </a:p>
        </p:txBody>
      </p:sp>
    </p:spTree>
    <p:extLst>
      <p:ext uri="{BB962C8B-B14F-4D97-AF65-F5344CB8AC3E}">
        <p14:creationId xmlns:p14="http://schemas.microsoft.com/office/powerpoint/2010/main" val="1895405400"/>
      </p:ext>
    </p:extLst>
  </p:cSld>
  <p:clrMapOvr>
    <a:masterClrMapping/>
  </p:clrMapOvr>
</p:sld>
</file>

<file path=ppt/theme/theme1.xml><?xml version="1.0" encoding="utf-8"?>
<a:theme xmlns:a="http://schemas.openxmlformats.org/drawingml/2006/main" name="Office Theme">
  <a:themeElements>
    <a:clrScheme name="Custom 3">
      <a:dk1>
        <a:sysClr val="windowText" lastClr="000000"/>
      </a:dk1>
      <a:lt1>
        <a:sysClr val="window" lastClr="FFFFFF"/>
      </a:lt1>
      <a:dk2>
        <a:srgbClr val="44546A"/>
      </a:dk2>
      <a:lt2>
        <a:srgbClr val="E7E6E6"/>
      </a:lt2>
      <a:accent1>
        <a:srgbClr val="5B9BD5"/>
      </a:accent1>
      <a:accent2>
        <a:srgbClr val="F12DAB"/>
      </a:accent2>
      <a:accent3>
        <a:srgbClr val="85E862"/>
      </a:accent3>
      <a:accent4>
        <a:srgbClr val="757070"/>
      </a:accent4>
      <a:accent5>
        <a:srgbClr val="4472C4"/>
      </a:accent5>
      <a:accent6>
        <a:srgbClr val="70AD47"/>
      </a:accent6>
      <a:hlink>
        <a:srgbClr val="0563C1"/>
      </a:hlink>
      <a:folHlink>
        <a:srgbClr val="954F72"/>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T TEMPLATES - Comberton (002)  -  Read-Only" id="{1BD9B2FF-68F5-44DC-92B7-A04C7C1ABDD3}" vid="{30CAF48D-3413-4E32-A533-39FF5F285F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E8D45977A11A6499D9B322EA33CAC8E" ma:contentTypeVersion="6" ma:contentTypeDescription="Create a new document." ma:contentTypeScope="" ma:versionID="f94c3d16d4eeadebeeee388c294600ff">
  <xsd:schema xmlns:xsd="http://www.w3.org/2001/XMLSchema" xmlns:xs="http://www.w3.org/2001/XMLSchema" xmlns:p="http://schemas.microsoft.com/office/2006/metadata/properties" xmlns:ns2="15fc166b-7943-491d-b6ba-1572c52bcaf0" xmlns:ns3="e69164c2-f2ea-4408-8dd0-82e801929873" targetNamespace="http://schemas.microsoft.com/office/2006/metadata/properties" ma:root="true" ma:fieldsID="0af870ce77c2ace16073e081fb790343" ns2:_="" ns3:_="">
    <xsd:import namespace="15fc166b-7943-491d-b6ba-1572c52bcaf0"/>
    <xsd:import namespace="e69164c2-f2ea-4408-8dd0-82e80192987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fc166b-7943-491d-b6ba-1572c52bcaf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69164c2-f2ea-4408-8dd0-82e80192987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A0AF91-1C80-4FE3-A4C7-3C14A55588EE}">
  <ds:schemaRefs>
    <ds:schemaRef ds:uri="http://schemas.microsoft.com/sharepoint/v3/contenttype/forms"/>
  </ds:schemaRefs>
</ds:datastoreItem>
</file>

<file path=customXml/itemProps2.xml><?xml version="1.0" encoding="utf-8"?>
<ds:datastoreItem xmlns:ds="http://schemas.openxmlformats.org/officeDocument/2006/customXml" ds:itemID="{153374CD-5557-473A-9D91-FA53BAAAD3F2}">
  <ds:schemaRefs>
    <ds:schemaRef ds:uri="821d8d1e-2d28-40eb-bb36-67723256abb1"/>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498DD07B-3ECF-4DEA-9F68-1B7927DE7FDE}">
  <ds:schemaRefs>
    <ds:schemaRef ds:uri="15fc166b-7943-491d-b6ba-1572c52bcaf0"/>
    <ds:schemaRef ds:uri="e69164c2-f2ea-4408-8dd0-82e80192987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CAT TEMPLATES - Comberton (002)</Template>
  <TotalTime>327</TotalTime>
  <Words>433</Words>
  <Application>Microsoft Office PowerPoint</Application>
  <PresentationFormat>On-screen Show (4:3)</PresentationFormat>
  <Paragraphs>47</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Century Gothic</vt:lpstr>
      <vt:lpstr>Office Theme</vt:lpstr>
      <vt:lpstr>Reminder! </vt:lpstr>
      <vt:lpstr>Student Leadership</vt:lpstr>
      <vt:lpstr>Student leadership Roles </vt:lpstr>
      <vt:lpstr>Stewards</vt:lpstr>
      <vt:lpstr>Stewards</vt:lpstr>
      <vt:lpstr>Stewards</vt:lpstr>
      <vt:lpstr>Stewards</vt:lpstr>
      <vt:lpstr>Stewards</vt:lpstr>
      <vt:lpstr>School Council</vt:lpstr>
      <vt:lpstr>School Council</vt:lpstr>
    </vt:vector>
  </TitlesOfParts>
  <Company>The Voyager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dc:title>
  <dc:creator>Miriam Segal</dc:creator>
  <cp:lastModifiedBy>Miriam Segal</cp:lastModifiedBy>
  <cp:revision>17</cp:revision>
  <cp:lastPrinted>2020-01-22T12:49:53Z</cp:lastPrinted>
  <dcterms:created xsi:type="dcterms:W3CDTF">2019-04-01T19:16:18Z</dcterms:created>
  <dcterms:modified xsi:type="dcterms:W3CDTF">2025-03-11T15:24:22Z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0x0101008E8D45977A11A6499D9B322EA33CAC8E</vt:lpwstr>
  </property>
</Properties>
</file>